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93" r:id="rId5"/>
    <p:sldId id="287" r:id="rId6"/>
    <p:sldId id="288" r:id="rId7"/>
    <p:sldId id="289" r:id="rId8"/>
    <p:sldId id="292" r:id="rId9"/>
    <p:sldId id="291" r:id="rId10"/>
    <p:sldId id="290" r:id="rId11"/>
    <p:sldId id="261" r:id="rId12"/>
    <p:sldId id="260" r:id="rId13"/>
    <p:sldId id="285" r:id="rId14"/>
    <p:sldId id="262" r:id="rId15"/>
    <p:sldId id="265" r:id="rId16"/>
    <p:sldId id="263" r:id="rId17"/>
    <p:sldId id="264" r:id="rId18"/>
    <p:sldId id="267" r:id="rId19"/>
    <p:sldId id="295" r:id="rId20"/>
    <p:sldId id="269" r:id="rId21"/>
    <p:sldId id="294" r:id="rId22"/>
    <p:sldId id="268" r:id="rId23"/>
    <p:sldId id="270" r:id="rId24"/>
    <p:sldId id="271" r:id="rId25"/>
    <p:sldId id="272" r:id="rId26"/>
    <p:sldId id="273" r:id="rId27"/>
    <p:sldId id="274" r:id="rId28"/>
    <p:sldId id="275" r:id="rId29"/>
    <p:sldId id="277" r:id="rId30"/>
    <p:sldId id="296" r:id="rId31"/>
    <p:sldId id="278" r:id="rId32"/>
    <p:sldId id="322" r:id="rId33"/>
    <p:sldId id="280" r:id="rId34"/>
    <p:sldId id="281" r:id="rId35"/>
    <p:sldId id="317" r:id="rId36"/>
    <p:sldId id="297" r:id="rId37"/>
    <p:sldId id="298" r:id="rId38"/>
    <p:sldId id="302" r:id="rId39"/>
    <p:sldId id="316" r:id="rId40"/>
    <p:sldId id="319" r:id="rId41"/>
    <p:sldId id="320" r:id="rId42"/>
    <p:sldId id="299" r:id="rId43"/>
    <p:sldId id="300" r:id="rId44"/>
    <p:sldId id="301" r:id="rId45"/>
    <p:sldId id="303" r:id="rId46"/>
    <p:sldId id="324" r:id="rId47"/>
    <p:sldId id="304" r:id="rId48"/>
    <p:sldId id="314" r:id="rId49"/>
    <p:sldId id="306" r:id="rId50"/>
    <p:sldId id="315" r:id="rId51"/>
    <p:sldId id="321" r:id="rId52"/>
    <p:sldId id="307" r:id="rId53"/>
    <p:sldId id="309" r:id="rId54"/>
    <p:sldId id="310" r:id="rId55"/>
    <p:sldId id="311" r:id="rId56"/>
    <p:sldId id="323" r:id="rId57"/>
    <p:sldId id="326" r:id="rId58"/>
    <p:sldId id="32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91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6447-2C6A-4B38-AB81-7F0123264865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BA3EE-9BF8-4E5C-8BDD-8330899E2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BA3EE-9BF8-4E5C-8BDD-8330899E2D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3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4691C6-2090-47E2-974E-83DF10CB7444}" type="slidenum">
              <a:rPr lang="en-US"/>
              <a:pPr/>
              <a:t>48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6.13</a:t>
            </a:r>
            <a:endParaRPr lang="en-US">
              <a:sym typeface="Wingdings" pitchFamily="2" charset="2"/>
            </a:endParaRPr>
          </a:p>
          <a:p>
            <a:pPr>
              <a:buFont typeface="Wingdings" pitchFamily="2" charset="2"/>
              <a:buChar char="n"/>
            </a:pPr>
            <a:r>
              <a:rPr lang="en-US"/>
              <a:t>Detection threshold of a given test tone is governed by a specific filter (top panel) and is only affected by masking noise affecting the same filter.</a:t>
            </a:r>
          </a:p>
          <a:p>
            <a:pPr>
              <a:buFont typeface="Wingdings" pitchFamily="2" charset="2"/>
              <a:buChar char="n"/>
            </a:pPr>
            <a:r>
              <a:rPr lang="en-US"/>
              <a:t>Only a limited range of noise frequencies, known as the </a:t>
            </a:r>
            <a:r>
              <a:rPr lang="en-US" i="1"/>
              <a:t>critical band</a:t>
            </a:r>
            <a:r>
              <a:rPr lang="en-US"/>
              <a:t>, is therefore effective (middle panel).</a:t>
            </a:r>
          </a:p>
          <a:p>
            <a:pPr>
              <a:buFont typeface="Wingdings" pitchFamily="2" charset="2"/>
              <a:buChar char="n"/>
            </a:pPr>
            <a:r>
              <a:rPr lang="en-US"/>
              <a:t>Bottom panel shows an example of impact of three different noise bands on a single filter.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3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0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4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9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88978-670B-4657-BCB1-26A1A3A6A586}" type="datetimeFigureOut">
              <a:rPr lang="en-US" smtClean="0"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CDD0-468F-45F3-86AE-70D32393B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3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alstad.com/fourier" TargetMode="External"/><Relationship Id="rId4" Type="http://schemas.openxmlformats.org/officeDocument/2006/relationships/hyperlink" Target="http://web.mit.edu/jorloff/www/beats/beats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ositron.ps.uci.edu/~dkirkby/music/html/demos/PlaneWave/Detector.html" TargetMode="External"/><Relationship Id="rId4" Type="http://schemas.openxmlformats.org/officeDocument/2006/relationships/hyperlink" Target="http://positron.ps.uci.edu/~dkirkby/music/html/demos/PlaneWave/Source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yenMluFaUw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kvdoel/jass/masking/masking.html" TargetMode="External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92375"/>
            <a:ext cx="7772400" cy="1470025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accent1"/>
                </a:solidFill>
              </a:rPr>
              <a:t>Sound and Hearing</a:t>
            </a:r>
            <a:endParaRPr 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9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 “Better” Sound Amplitude Table?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05740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lain" startAt="130"/>
            </a:pPr>
            <a:r>
              <a:rPr lang="en-US" sz="2400" dirty="0" smtClean="0"/>
              <a:t>  Loud hand clapping at 1 m distance</a:t>
            </a:r>
          </a:p>
          <a:p>
            <a:pPr marL="457200" indent="-457200">
              <a:buAutoNum type="arabicPlain" startAt="110"/>
            </a:pPr>
            <a:r>
              <a:rPr lang="en-US" sz="2400" dirty="0" smtClean="0"/>
              <a:t>  Siren at 10 m distance</a:t>
            </a:r>
          </a:p>
          <a:p>
            <a:pPr marL="457200" indent="-457200">
              <a:buAutoNum type="arabicPlain" startAt="95"/>
            </a:pPr>
            <a:r>
              <a:rPr lang="en-US" sz="2400" dirty="0" smtClean="0"/>
              <a:t>  Hand (circular) power saw at 1 m</a:t>
            </a:r>
          </a:p>
          <a:p>
            <a:pPr marL="457200" indent="-457200">
              <a:buAutoNum type="arabicPlain" startAt="80"/>
            </a:pPr>
            <a:r>
              <a:rPr lang="en-US" sz="2400" dirty="0" smtClean="0"/>
              <a:t>  Very loud expressway traffic at 25 m </a:t>
            </a:r>
          </a:p>
          <a:p>
            <a:pPr marL="457200" indent="-457200">
              <a:buAutoNum type="arabicPlain" startAt="60"/>
            </a:pPr>
            <a:r>
              <a:rPr lang="en-US" sz="2400" dirty="0" smtClean="0"/>
              <a:t>  Lawn mower at 10 m</a:t>
            </a:r>
          </a:p>
          <a:p>
            <a:pPr marL="457200" indent="-457200">
              <a:buAutoNum type="arabicPlain" startAt="50"/>
            </a:pPr>
            <a:r>
              <a:rPr lang="en-US" sz="2400" dirty="0" smtClean="0"/>
              <a:t>  Refrigerator at 1 m</a:t>
            </a:r>
          </a:p>
          <a:p>
            <a:pPr marL="457200" indent="-457200">
              <a:buAutoNum type="arabicPlain" startAt="40"/>
            </a:pPr>
            <a:r>
              <a:rPr lang="en-US" sz="2400" dirty="0" smtClean="0"/>
              <a:t>  Talking; Talk radio level at 2 m</a:t>
            </a:r>
          </a:p>
          <a:p>
            <a:pPr marL="457200" indent="-457200">
              <a:buAutoNum type="arabicPlain" startAt="35"/>
            </a:pPr>
            <a:r>
              <a:rPr lang="en-US" sz="2400" dirty="0" smtClean="0"/>
              <a:t>  Very quiet room fan at low speed at 1 m</a:t>
            </a:r>
          </a:p>
          <a:p>
            <a:pPr marL="457200" indent="-457200">
              <a:buAutoNum type="arabicPlain" startAt="25"/>
            </a:pPr>
            <a:r>
              <a:rPr lang="en-US" sz="2400" dirty="0" smtClean="0"/>
              <a:t>  Normal breathing at 1 m</a:t>
            </a:r>
          </a:p>
          <a:p>
            <a:r>
              <a:rPr lang="en-US" sz="2400" dirty="0" smtClean="0"/>
              <a:t>0      Absolute threshold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27762" y="1685768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dB</a:t>
            </a:r>
            <a:r>
              <a:rPr lang="en-US" b="1" baseline="-25000" dirty="0" err="1" smtClean="0">
                <a:solidFill>
                  <a:schemeClr val="accent1"/>
                </a:solidFill>
              </a:rPr>
              <a:t>SPL</a:t>
            </a:r>
            <a:r>
              <a:rPr lang="en-US" b="1" baseline="-25000" dirty="0" smtClean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Most Sound Stimuli are Complex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66787" y="1649412"/>
            <a:ext cx="7210425" cy="4217988"/>
            <a:chOff x="576" y="1152"/>
            <a:chExt cx="4542" cy="2657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576" y="1152"/>
              <a:ext cx="4540" cy="2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152"/>
              <a:ext cx="4542" cy="2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Complex Sound = Sum of </a:t>
            </a:r>
            <a:r>
              <a:rPr lang="en-US" b="1" dirty="0" err="1" smtClean="0">
                <a:solidFill>
                  <a:schemeClr val="accent1"/>
                </a:solidFill>
              </a:rPr>
              <a:t>Sines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(Fourier Theorem Revisited)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9225" y="1219200"/>
            <a:ext cx="5870575" cy="4949825"/>
            <a:chOff x="972" y="953"/>
            <a:chExt cx="3698" cy="3118"/>
          </a:xfrm>
        </p:grpSpPr>
        <p:sp>
          <p:nvSpPr>
            <p:cNvPr id="4" name="AutoShape 6"/>
            <p:cNvSpPr>
              <a:spLocks noChangeAspect="1" noChangeArrowheads="1" noTextEdit="1"/>
            </p:cNvSpPr>
            <p:nvPr/>
          </p:nvSpPr>
          <p:spPr bwMode="auto">
            <a:xfrm>
              <a:off x="972" y="953"/>
              <a:ext cx="3696" cy="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" y="953"/>
              <a:ext cx="3698" cy="3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Chaudhuri_138-177_Ch05_Page_11_Image_0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63721"/>
            <a:ext cx="2503852" cy="3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22256" y="4405651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J.B.J. Fourier</a:t>
            </a:r>
          </a:p>
          <a:p>
            <a:pPr algn="ctr"/>
            <a:r>
              <a:rPr lang="en-US" dirty="0" smtClean="0"/>
              <a:t>(1768-1830)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54218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Beats Applet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5805936"/>
            <a:ext cx="22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Fourier Sound Applet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Speed of Sound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1000" y="1295400"/>
            <a:ext cx="4711701" cy="4976813"/>
            <a:chOff x="1344" y="852"/>
            <a:chExt cx="2968" cy="3135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344" y="852"/>
              <a:ext cx="2965" cy="3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852"/>
              <a:ext cx="2968" cy="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5410200" y="1429820"/>
            <a:ext cx="358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Acoustic energy results from a</a:t>
            </a:r>
          </a:p>
          <a:p>
            <a:r>
              <a:rPr lang="en-US" dirty="0"/>
              <a:t>t</a:t>
            </a:r>
            <a:r>
              <a:rPr lang="en-US" dirty="0" smtClean="0"/>
              <a:t>raveling wave of rhythmic “compression” through a physical medium (e.g., air; water; steel).</a:t>
            </a:r>
          </a:p>
          <a:p>
            <a:endParaRPr lang="en-US" dirty="0"/>
          </a:p>
          <a:p>
            <a:r>
              <a:rPr lang="en-US" dirty="0" smtClean="0"/>
              <a:t>It is the “compression” that travels not the medium, </a:t>
            </a:r>
            <a:r>
              <a:rPr lang="en-US" i="1" dirty="0" smtClean="0"/>
              <a:t>per se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characteristic speed of this travelling wave varies as a function of the medium (elasticity; density).</a:t>
            </a:r>
          </a:p>
          <a:p>
            <a:endParaRPr lang="en-US" dirty="0"/>
          </a:p>
          <a:p>
            <a:r>
              <a:rPr lang="en-US" dirty="0" smtClean="0"/>
              <a:t>The speed of acoustic energy through the air (aka “sound”) is</a:t>
            </a:r>
          </a:p>
          <a:p>
            <a:r>
              <a:rPr lang="en-US" dirty="0" smtClean="0"/>
              <a:t>331 m/sec (or </a:t>
            </a:r>
            <a:r>
              <a:rPr lang="en-US" b="1" dirty="0" smtClean="0">
                <a:solidFill>
                  <a:schemeClr val="accent1"/>
                </a:solidFill>
              </a:rPr>
              <a:t>742 MPH</a:t>
            </a:r>
            <a:r>
              <a:rPr lang="en-US" dirty="0" smtClean="0"/>
              <a:t>) at 0-deg C</a:t>
            </a:r>
          </a:p>
          <a:p>
            <a:r>
              <a:rPr lang="en-US" dirty="0" smtClean="0"/>
              <a:t>(Faster at higher temperatures).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Gross Anatomy of the Ear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2999"/>
            <a:ext cx="7696200" cy="53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Flow of Acoustic Energy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600" dirty="0" smtClean="0"/>
              <a:t>(The “Impedance Problem”)</a:t>
            </a:r>
            <a:endParaRPr lang="en-US" sz="3600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45318" y="1527969"/>
            <a:ext cx="7853363" cy="3802063"/>
            <a:chOff x="336" y="1160"/>
            <a:chExt cx="4947" cy="2395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336" y="1160"/>
              <a:ext cx="4944" cy="2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160"/>
              <a:ext cx="4947" cy="2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“Impedance Problem”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802062" cy="45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2062" y="1066800"/>
            <a:ext cx="5329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99.9%</a:t>
            </a:r>
            <a:r>
              <a:rPr lang="en-US" sz="2400" dirty="0" smtClean="0"/>
              <a:t> of sound energy in the air is reflected at the </a:t>
            </a:r>
            <a:r>
              <a:rPr lang="en-US" sz="2400" dirty="0" err="1" smtClean="0"/>
              <a:t>air:water</a:t>
            </a:r>
            <a:r>
              <a:rPr lang="en-US" sz="2400" dirty="0" smtClean="0"/>
              <a:t> boundary </a:t>
            </a:r>
            <a:br>
              <a:rPr lang="en-US" sz="2400" dirty="0" smtClean="0"/>
            </a:br>
            <a:r>
              <a:rPr lang="en-US" sz="2400" dirty="0" smtClean="0"/>
              <a:t>(10 log(0.1/100)) = </a:t>
            </a:r>
            <a:r>
              <a:rPr lang="en-US" sz="2400" b="1" dirty="0" smtClean="0">
                <a:solidFill>
                  <a:schemeClr val="accent1"/>
                </a:solidFill>
              </a:rPr>
              <a:t>-30 dB loss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00B050"/>
                </a:solidFill>
              </a:rPr>
              <a:t>(1/1000x)</a:t>
            </a:r>
          </a:p>
          <a:p>
            <a:endParaRPr lang="en-US" sz="2400" dirty="0"/>
          </a:p>
          <a:p>
            <a:r>
              <a:rPr lang="en-US" sz="2400" dirty="0" smtClean="0"/>
              <a:t>How does the ear compensate for this loss as sound energy is transmitted from the air to the fluid that filled the cochlea?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chemeClr val="accent1"/>
                </a:solidFill>
              </a:rPr>
              <a:t>2 dB </a:t>
            </a:r>
            <a:r>
              <a:rPr lang="en-US" sz="2400" dirty="0" smtClean="0"/>
              <a:t>gain via </a:t>
            </a:r>
            <a:r>
              <a:rPr lang="en-US" sz="2400" dirty="0" err="1" smtClean="0"/>
              <a:t>ossicular</a:t>
            </a:r>
            <a:r>
              <a:rPr lang="en-US" sz="2400" dirty="0" smtClean="0"/>
              <a:t> </a:t>
            </a:r>
            <a:r>
              <a:rPr lang="en-US" sz="2400" u="sng" dirty="0" smtClean="0"/>
              <a:t>leverage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(1.6x)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chemeClr val="accent1"/>
                </a:solidFill>
              </a:rPr>
              <a:t>25 dB </a:t>
            </a:r>
            <a:r>
              <a:rPr lang="en-US" sz="2400" dirty="0" smtClean="0"/>
              <a:t>gain via surface area </a:t>
            </a:r>
            <a:r>
              <a:rPr lang="en-US" sz="2400" u="sng" dirty="0" smtClean="0"/>
              <a:t>condensation</a:t>
            </a:r>
          </a:p>
          <a:p>
            <a:r>
              <a:rPr lang="en-US" sz="2400" dirty="0" smtClean="0"/>
              <a:t>(eardrum </a:t>
            </a:r>
            <a:r>
              <a:rPr lang="en-US" sz="2400" dirty="0" smtClean="0">
                <a:sym typeface="Wingdings" pitchFamily="2" charset="2"/>
              </a:rPr>
              <a:t></a:t>
            </a:r>
            <a:r>
              <a:rPr lang="en-US" sz="2400" dirty="0" smtClean="0"/>
              <a:t> stapes)  </a:t>
            </a:r>
            <a:r>
              <a:rPr lang="en-US" sz="2400" dirty="0" smtClean="0">
                <a:solidFill>
                  <a:srgbClr val="00B050"/>
                </a:solidFill>
              </a:rPr>
              <a:t>(316x)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chemeClr val="accent1"/>
                </a:solidFill>
              </a:rPr>
              <a:t>~5 dB </a:t>
            </a:r>
            <a:r>
              <a:rPr lang="en-US" sz="2400" dirty="0" smtClean="0"/>
              <a:t>gain at mid-frequencies </a:t>
            </a:r>
            <a:r>
              <a:rPr lang="en-US" sz="2400" dirty="0" smtClean="0">
                <a:solidFill>
                  <a:srgbClr val="00B050"/>
                </a:solidFill>
              </a:rPr>
              <a:t>(3x) </a:t>
            </a:r>
            <a:r>
              <a:rPr lang="en-US" sz="2400" dirty="0" smtClean="0"/>
              <a:t>due to pinna and auditory canal </a:t>
            </a:r>
            <a:r>
              <a:rPr lang="en-US" sz="2400" u="sng" dirty="0" smtClean="0"/>
              <a:t>resonance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Cochlea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19400" y="1371600"/>
            <a:ext cx="3275013" cy="4921250"/>
            <a:chOff x="1824" y="912"/>
            <a:chExt cx="2063" cy="3100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824" y="912"/>
              <a:ext cx="2061" cy="3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912"/>
              <a:ext cx="2063" cy="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Organ of </a:t>
            </a:r>
            <a:r>
              <a:rPr lang="en-US" b="1" dirty="0" err="1" smtClean="0">
                <a:solidFill>
                  <a:schemeClr val="accent1"/>
                </a:solidFill>
              </a:rPr>
              <a:t>Corti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3281363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4438471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3000-3500 Inner Hair Cells (IHC)</a:t>
            </a:r>
          </a:p>
          <a:p>
            <a:endParaRPr lang="en-US" sz="2400" b="1" dirty="0"/>
          </a:p>
          <a:p>
            <a:r>
              <a:rPr lang="en-US" sz="2400" b="1" dirty="0" smtClean="0"/>
              <a:t>12,000 Outer Hair Cells (OHC)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9050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Auditory Transduction</a:t>
            </a:r>
            <a:endParaRPr lang="en-U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Nature of the Sound Stimulus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9216" y="1109609"/>
            <a:ext cx="3668713" cy="4873626"/>
            <a:chOff x="1676" y="912"/>
            <a:chExt cx="2311" cy="3070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1676" y="912"/>
              <a:ext cx="2308" cy="3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" y="912"/>
              <a:ext cx="2311" cy="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510" y="1219200"/>
            <a:ext cx="4531249" cy="363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8600" y="49530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“Sound”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is the rhythmic compression and decompression of the air around us caused by a vibrating object.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106840" y="6035699"/>
            <a:ext cx="8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Applet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6840" y="6387370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Applet2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Photomicrograph: Sensory Hair Cells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Chaudhuri_138-177_Ch05_Page_23_Image_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6858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7316" y="2293203"/>
            <a:ext cx="218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Three rows of</a:t>
            </a:r>
          </a:p>
          <a:p>
            <a:r>
              <a:rPr lang="en-US" sz="2400" dirty="0" smtClean="0"/>
              <a:t>Outer Hair Cells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10400" y="4953000"/>
            <a:ext cx="211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Row of Inner Hair Cells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Basilar Membrane Response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to Pure Tone Stimulus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219200" y="1539874"/>
            <a:ext cx="7005638" cy="5241926"/>
            <a:chOff x="630" y="798"/>
            <a:chExt cx="4413" cy="3302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630" y="798"/>
              <a:ext cx="4410" cy="3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" y="798"/>
              <a:ext cx="4413" cy="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46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Basilar Membrane Modulation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Effects upon Sensory Hair Cells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029200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IHC </a:t>
            </a:r>
            <a:r>
              <a:rPr lang="en-US" b="1" dirty="0" err="1" smtClean="0">
                <a:solidFill>
                  <a:schemeClr val="accent1"/>
                </a:solidFill>
              </a:rPr>
              <a:t>Stereocilia</a:t>
            </a:r>
            <a:r>
              <a:rPr lang="en-US" b="1" dirty="0" smtClean="0">
                <a:solidFill>
                  <a:schemeClr val="accent1"/>
                </a:solidFill>
              </a:rPr>
              <a:t> “Tip Links”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57200" y="1254677"/>
            <a:ext cx="5186363" cy="4883151"/>
            <a:chOff x="1344" y="864"/>
            <a:chExt cx="3267" cy="3076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344" y="864"/>
              <a:ext cx="3264" cy="3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864"/>
              <a:ext cx="3267" cy="3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5867400" y="1447800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“tip link” connects gate to adjacent cilia.</a:t>
            </a:r>
          </a:p>
          <a:p>
            <a:endParaRPr lang="en-US" sz="2400" dirty="0"/>
          </a:p>
          <a:p>
            <a:r>
              <a:rPr lang="en-US" sz="2400" dirty="0" smtClean="0"/>
              <a:t>Shearing motion forces gate to open.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3696252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Mechanical open-and-close of</a:t>
            </a:r>
          </a:p>
          <a:p>
            <a:r>
              <a:rPr lang="en-US" sz="2400" dirty="0"/>
              <a:t>g</a:t>
            </a:r>
            <a:r>
              <a:rPr lang="en-US" sz="2400" dirty="0" smtClean="0"/>
              <a:t>ate modulates influx of potassium ions (FAST).</a:t>
            </a:r>
          </a:p>
          <a:p>
            <a:endParaRPr lang="en-US" sz="2400" dirty="0"/>
          </a:p>
          <a:p>
            <a:r>
              <a:rPr lang="en-US" sz="2400" dirty="0" smtClean="0"/>
              <a:t>K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 depolarization of IHC triggers release of </a:t>
            </a:r>
            <a:r>
              <a:rPr lang="en-US" sz="2400" dirty="0" smtClean="0">
                <a:solidFill>
                  <a:schemeClr val="accent1"/>
                </a:solidFill>
              </a:rPr>
              <a:t>glutamate</a:t>
            </a:r>
            <a:r>
              <a:rPr lang="en-US" sz="2400" dirty="0" smtClean="0"/>
              <a:t> at cochlear nerve fiber synapse.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Innervation of IHCs/OHCs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52578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990600"/>
            <a:ext cx="3352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30K+ fibers in cochlear nerve.  Nearly 10:1 fiber-to-IHC innervation ratio.</a:t>
            </a:r>
          </a:p>
          <a:p>
            <a:endParaRPr lang="en-US" sz="2400" dirty="0"/>
          </a:p>
          <a:p>
            <a:r>
              <a:rPr lang="en-US" sz="2400" dirty="0" smtClean="0"/>
              <a:t>Sparse number of fibers carry info from OHC to brain.</a:t>
            </a:r>
          </a:p>
          <a:p>
            <a:endParaRPr lang="en-US" sz="2400" dirty="0"/>
          </a:p>
          <a:p>
            <a:r>
              <a:rPr lang="en-US" sz="2400" dirty="0" smtClean="0"/>
              <a:t>Small number of fibers </a:t>
            </a:r>
            <a:r>
              <a:rPr lang="en-US" sz="2400" dirty="0" smtClean="0">
                <a:solidFill>
                  <a:schemeClr val="accent1"/>
                </a:solidFill>
              </a:rPr>
              <a:t>descend</a:t>
            </a:r>
            <a:r>
              <a:rPr lang="en-US" sz="2400" dirty="0" smtClean="0"/>
              <a:t> from brain to OHCs.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00B050"/>
                </a:solidFill>
              </a:rPr>
              <a:t>Role of OHC’s?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Amplitude Coding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(“Divide and Conquer”)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5867400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2209800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Multiple nerve fibers for each IHC.</a:t>
            </a:r>
          </a:p>
          <a:p>
            <a:endParaRPr lang="en-US" sz="2400" dirty="0"/>
          </a:p>
          <a:p>
            <a:r>
              <a:rPr lang="en-US" sz="2400" dirty="0" smtClean="0"/>
              <a:t>Each nerve fiber tuned to a different 40 dB “range” of stimulus intensity.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36" y="2739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Asymmetrical Frequency Tuning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of Cochlear Nerve Fiber “Thresholds”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81037" y="1604962"/>
            <a:ext cx="7319963" cy="4186238"/>
            <a:chOff x="480" y="1070"/>
            <a:chExt cx="4611" cy="2637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480" y="1070"/>
              <a:ext cx="4608" cy="2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70"/>
              <a:ext cx="4611" cy="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368653" y="6156201"/>
            <a:ext cx="662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(Physiological basis for frequency-specific response explained below)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906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Tuning Specificity of Cochlear Nerve</a:t>
            </a:r>
            <a:br>
              <a:rPr lang="en-US" sz="3600" b="1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Fibers “Broadens” with Increased Intensity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599" y="6019800"/>
            <a:ext cx="745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Q</a:t>
            </a:r>
            <a:r>
              <a:rPr lang="en-US" dirty="0" smtClean="0"/>
              <a:t>: Why the broadening and asymmetry?     </a:t>
            </a:r>
            <a:r>
              <a:rPr lang="en-US" u="sng" dirty="0" smtClean="0"/>
              <a:t>~A</a:t>
            </a:r>
            <a:r>
              <a:rPr lang="en-US" dirty="0" smtClean="0"/>
              <a:t>: Look to the Basilar membrane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39229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Ascending Pathways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28600" y="1828800"/>
            <a:ext cx="4313238" cy="4729163"/>
            <a:chOff x="1510" y="960"/>
            <a:chExt cx="2717" cy="2979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510" y="960"/>
              <a:ext cx="2714" cy="2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" y="960"/>
              <a:ext cx="2717" cy="2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9600"/>
            <a:ext cx="3352800" cy="615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91157" y="2057400"/>
            <a:ext cx="125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Asymmetry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Tonotopic</a:t>
            </a:r>
            <a:r>
              <a:rPr lang="en-US" b="1" dirty="0" smtClean="0">
                <a:solidFill>
                  <a:schemeClr val="accent1"/>
                </a:solidFill>
              </a:rPr>
              <a:t> Organization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of Primary Auditory Cortex (A1)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44548"/>
            <a:ext cx="342106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1776948"/>
            <a:ext cx="335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Also note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2400" dirty="0" smtClean="0"/>
              <a:t>Segregation of monaural versus binaural cells is maintained.</a:t>
            </a:r>
          </a:p>
          <a:p>
            <a:endParaRPr lang="en-US" sz="2400" dirty="0"/>
          </a:p>
          <a:p>
            <a:r>
              <a:rPr lang="en-US" sz="2400" dirty="0" smtClean="0"/>
              <a:t>Binaural cells loosely organized according to spatial location of stimulus source.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4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Sound Wave: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Amplitude and Frequency (Hz)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7655" y="1524000"/>
            <a:ext cx="8539163" cy="2070101"/>
            <a:chOff x="154" y="1556"/>
            <a:chExt cx="5379" cy="1304"/>
          </a:xfrm>
        </p:grpSpPr>
        <p:sp>
          <p:nvSpPr>
            <p:cNvPr id="4" name="AutoShape 5"/>
            <p:cNvSpPr>
              <a:spLocks noChangeAspect="1" noChangeArrowheads="1" noTextEdit="1"/>
            </p:cNvSpPr>
            <p:nvPr/>
          </p:nvSpPr>
          <p:spPr bwMode="auto">
            <a:xfrm>
              <a:off x="154" y="1556"/>
              <a:ext cx="5376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" y="1556"/>
              <a:ext cx="5379" cy="1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833919" y="38862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Sound Pressure is measured in units called </a:t>
            </a:r>
            <a:r>
              <a:rPr lang="en-US" sz="2400" dirty="0" err="1" smtClean="0"/>
              <a:t>Pascals</a:t>
            </a:r>
            <a:endParaRPr lang="en-US" sz="2400" dirty="0" smtClean="0"/>
          </a:p>
          <a:p>
            <a:r>
              <a:rPr lang="en-US" sz="2400" dirty="0" smtClean="0"/>
              <a:t>1 Pascal (Pa) = 1 Newton of force/m</a:t>
            </a:r>
            <a:r>
              <a:rPr lang="en-US" sz="2400" baseline="30000" dirty="0" smtClean="0"/>
              <a:t>2</a:t>
            </a:r>
          </a:p>
          <a:p>
            <a:r>
              <a:rPr lang="en-US" sz="2400" dirty="0" smtClean="0"/>
              <a:t>1 atmosphere = 100,000 Pa</a:t>
            </a:r>
          </a:p>
          <a:p>
            <a:r>
              <a:rPr lang="en-US" sz="2400" dirty="0" smtClean="0"/>
              <a:t>Human absolute hearing threshold = 0.00002 Pa = </a:t>
            </a:r>
            <a:r>
              <a:rPr lang="en-US" sz="2400" b="1" dirty="0" smtClean="0">
                <a:solidFill>
                  <a:schemeClr val="accent1"/>
                </a:solidFill>
              </a:rPr>
              <a:t>20 </a:t>
            </a:r>
            <a:r>
              <a:rPr lang="en-US" sz="2400" b="1" dirty="0" err="1" smtClean="0">
                <a:solidFill>
                  <a:schemeClr val="accent1"/>
                </a:solidFill>
              </a:rPr>
              <a:t>microPa</a:t>
            </a:r>
            <a:endParaRPr lang="en-US" sz="2400" b="1" dirty="0" smtClean="0">
              <a:solidFill>
                <a:schemeClr val="accent1"/>
              </a:solidFill>
            </a:endParaRPr>
          </a:p>
          <a:p>
            <a:r>
              <a:rPr lang="en-US" sz="2400" dirty="0"/>
              <a:t> </a:t>
            </a:r>
            <a:r>
              <a:rPr lang="en-US" sz="2400" dirty="0" smtClean="0"/>
              <a:t>      (i.e., 2 ten billionths of an atmosphere)</a:t>
            </a:r>
          </a:p>
          <a:p>
            <a:endParaRPr lang="en-US" sz="2400" dirty="0"/>
          </a:p>
          <a:p>
            <a:r>
              <a:rPr lang="en-US" sz="2400" dirty="0" smtClean="0"/>
              <a:t>Frequency measured in cycles/sec = Hertz (Hz)</a:t>
            </a:r>
            <a:br>
              <a:rPr lang="en-US" sz="2400" dirty="0" smtClean="0"/>
            </a:br>
            <a:r>
              <a:rPr lang="en-US" sz="2400" dirty="0" smtClean="0"/>
              <a:t>Nominal range of sensitivity: </a:t>
            </a:r>
            <a:r>
              <a:rPr lang="en-US" sz="2400" b="1" dirty="0" smtClean="0">
                <a:solidFill>
                  <a:schemeClr val="accent1"/>
                </a:solidFill>
              </a:rPr>
              <a:t>20 – 20,000 Hz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600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Auditory Frequency Coding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Frequency</a:t>
            </a:r>
            <a:r>
              <a:rPr lang="en-US" b="1" dirty="0" smtClean="0">
                <a:solidFill>
                  <a:schemeClr val="accent1"/>
                </a:solidFill>
              </a:rPr>
              <a:t> Mechanism versus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Place</a:t>
            </a:r>
            <a:r>
              <a:rPr lang="en-US" b="1" dirty="0" smtClean="0">
                <a:solidFill>
                  <a:schemeClr val="accent1"/>
                </a:solidFill>
              </a:rPr>
              <a:t> Mechanism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Chaudhuri_138-177_Ch05_Page_20_Image_0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61870"/>
            <a:ext cx="200951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9566" y="5035663"/>
            <a:ext cx="184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Georg von </a:t>
            </a:r>
            <a:r>
              <a:rPr lang="en-US" dirty="0" err="1" smtClean="0"/>
              <a:t>Békésy</a:t>
            </a:r>
            <a:endParaRPr lang="en-US" dirty="0" smtClean="0"/>
          </a:p>
          <a:p>
            <a:pPr algn="ctr"/>
            <a:r>
              <a:rPr lang="en-US" dirty="0" smtClean="0"/>
              <a:t>(1899-1972)</a:t>
            </a:r>
            <a:endParaRPr lang="en-US" dirty="0"/>
          </a:p>
        </p:txBody>
      </p:sp>
      <p:pic>
        <p:nvPicPr>
          <p:cNvPr id="5" name="Picture 4" descr="Chaudhuri_138-177_Ch05_Page_19_Image_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2057400" cy="261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200" y="5010834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Ernest Rutherford</a:t>
            </a:r>
          </a:p>
          <a:p>
            <a:pPr algn="ctr"/>
            <a:r>
              <a:rPr lang="en-US" dirty="0" smtClean="0"/>
              <a:t>(1871-1937)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8622" y="1992868"/>
            <a:ext cx="18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Theory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44524" y="1992868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Place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Frequency Theory (Rutherford)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Basilar membrane analogy to microphone diaphragm</a:t>
            </a:r>
          </a:p>
          <a:p>
            <a:r>
              <a:rPr lang="en-US" sz="2800" dirty="0" smtClean="0"/>
              <a:t>Each oscillation yields nerve pulse</a:t>
            </a:r>
          </a:p>
          <a:p>
            <a:r>
              <a:rPr lang="en-US" sz="2800" u="sng" dirty="0" smtClean="0"/>
              <a:t>Problem</a:t>
            </a:r>
            <a:r>
              <a:rPr lang="en-US" sz="2800" dirty="0" smtClean="0"/>
              <a:t>: Max. neural response approx. 500 Hz</a:t>
            </a:r>
          </a:p>
          <a:p>
            <a:r>
              <a:rPr lang="en-US" sz="2800" u="sng" dirty="0" smtClean="0"/>
              <a:t>Solution</a:t>
            </a:r>
            <a:r>
              <a:rPr lang="en-US" sz="2800" dirty="0" smtClean="0"/>
              <a:t>: Time division multiplexing</a:t>
            </a:r>
            <a:br>
              <a:rPr lang="en-US" sz="2800" dirty="0" smtClean="0"/>
            </a:br>
            <a:r>
              <a:rPr lang="en-US" sz="2800" dirty="0" smtClean="0"/>
              <a:t>(aka </a:t>
            </a:r>
            <a:r>
              <a:rPr lang="en-US" sz="2800" b="1" dirty="0" smtClean="0">
                <a:solidFill>
                  <a:schemeClr val="accent1"/>
                </a:solidFill>
              </a:rPr>
              <a:t>“Volley Principle” 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Supported by </a:t>
            </a:r>
            <a:r>
              <a:rPr lang="en-US" sz="2800" b="1" dirty="0" smtClean="0">
                <a:solidFill>
                  <a:schemeClr val="accent1"/>
                </a:solidFill>
              </a:rPr>
              <a:t>“cochlear </a:t>
            </a:r>
            <a:r>
              <a:rPr lang="en-US" sz="2800" b="1" dirty="0" err="1" smtClean="0">
                <a:solidFill>
                  <a:schemeClr val="accent1"/>
                </a:solidFill>
              </a:rPr>
              <a:t>microphonic</a:t>
            </a:r>
            <a:r>
              <a:rPr lang="en-US" sz="2800" b="1" dirty="0" smtClean="0">
                <a:solidFill>
                  <a:schemeClr val="accent1"/>
                </a:solidFill>
              </a:rPr>
              <a:t>” </a:t>
            </a:r>
            <a:br>
              <a:rPr lang="en-US" sz="2800" b="1" dirty="0" smtClean="0">
                <a:solidFill>
                  <a:schemeClr val="accent1"/>
                </a:solidFill>
              </a:rPr>
            </a:br>
            <a:r>
              <a:rPr lang="en-US" sz="2800" dirty="0" smtClean="0"/>
              <a:t>(</a:t>
            </a:r>
            <a:r>
              <a:rPr lang="en-US" sz="2800" dirty="0" err="1" smtClean="0"/>
              <a:t>Wever</a:t>
            </a:r>
            <a:r>
              <a:rPr lang="en-US" sz="2800" dirty="0" smtClean="0"/>
              <a:t> &amp; Bray; but consider </a:t>
            </a:r>
            <a:r>
              <a:rPr lang="en-US" sz="2800" i="1" dirty="0" smtClean="0"/>
              <a:t>Botox</a:t>
            </a:r>
            <a:r>
              <a:rPr lang="en-US" sz="2800" dirty="0" smtClean="0"/>
              <a:t> results)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08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v</a:t>
            </a:r>
            <a:r>
              <a:rPr lang="en-US" b="1" dirty="0" smtClean="0">
                <a:solidFill>
                  <a:schemeClr val="accent1"/>
                </a:solidFill>
              </a:rPr>
              <a:t>on </a:t>
            </a:r>
            <a:r>
              <a:rPr lang="en-US" b="1" dirty="0" err="1" smtClean="0">
                <a:solidFill>
                  <a:schemeClr val="accent1"/>
                </a:solidFill>
              </a:rPr>
              <a:t>Békésy</a:t>
            </a:r>
            <a:r>
              <a:rPr lang="en-US" b="1" dirty="0" smtClean="0">
                <a:solidFill>
                  <a:schemeClr val="accent1"/>
                </a:solidFill>
              </a:rPr>
              <a:t> Place Theory: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Focus on Basilar Membrane Dynamics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56" y="1752600"/>
            <a:ext cx="5580888" cy="466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The Simple Beginnings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for von </a:t>
            </a:r>
            <a:r>
              <a:rPr lang="en-US" b="1" dirty="0" err="1" smtClean="0">
                <a:solidFill>
                  <a:schemeClr val="accent1"/>
                </a:solidFill>
              </a:rPr>
              <a:t>Békésy’s</a:t>
            </a:r>
            <a:r>
              <a:rPr lang="en-US" b="1" dirty="0" smtClean="0">
                <a:solidFill>
                  <a:schemeClr val="accent1"/>
                </a:solidFill>
              </a:rPr>
              <a:t> Nobel Prize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0" y="2133600"/>
            <a:ext cx="8423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Von </a:t>
            </a:r>
            <a:r>
              <a:rPr lang="en-US" b="1" dirty="0" err="1" smtClean="0">
                <a:solidFill>
                  <a:schemeClr val="accent1"/>
                </a:solidFill>
              </a:rPr>
              <a:t>Békésy’s</a:t>
            </a:r>
            <a:r>
              <a:rPr lang="en-US" b="1" dirty="0" smtClean="0">
                <a:solidFill>
                  <a:schemeClr val="accent1"/>
                </a:solidFill>
              </a:rPr>
              <a:t> “Place Mechanism”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as Biological Fourier Analyzer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1825"/>
            <a:ext cx="8229600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60960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Basilar Membrane Dynamic Simulation </a:t>
            </a:r>
            <a:r>
              <a:rPr lang="en-US" dirty="0" smtClean="0"/>
              <a:t>(animation)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6764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</a:rPr>
              <a:t>Functional Aspects</a:t>
            </a:r>
            <a:br>
              <a:rPr lang="en-US" sz="6000" b="1" dirty="0" smtClean="0">
                <a:solidFill>
                  <a:schemeClr val="accent1"/>
                </a:solidFill>
              </a:rPr>
            </a:br>
            <a:r>
              <a:rPr lang="en-US" sz="6000" b="1" dirty="0" smtClean="0">
                <a:solidFill>
                  <a:schemeClr val="accent1"/>
                </a:solidFill>
              </a:rPr>
              <a:t>of Hearing</a:t>
            </a:r>
            <a:endParaRPr 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Minimum Audibility Curve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6315075" cy="485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0" y="2057400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Average detection threshold for 18-yr-olds for 1KHz tone at sea level is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20 </a:t>
            </a:r>
            <a:r>
              <a:rPr lang="en-US" sz="2400" b="1" dirty="0" err="1" smtClean="0">
                <a:solidFill>
                  <a:schemeClr val="accent1"/>
                </a:solidFill>
              </a:rPr>
              <a:t>microPa</a:t>
            </a:r>
            <a:r>
              <a:rPr lang="en-US" sz="2400" b="1" dirty="0" smtClean="0">
                <a:solidFill>
                  <a:schemeClr val="accent1"/>
                </a:solidFill>
              </a:rPr>
              <a:t> (</a:t>
            </a:r>
            <a:r>
              <a:rPr lang="el-GR" sz="2400" b="1" dirty="0" smtClean="0">
                <a:solidFill>
                  <a:schemeClr val="accent1"/>
                </a:solidFill>
              </a:rPr>
              <a:t>μ</a:t>
            </a:r>
            <a:r>
              <a:rPr lang="en-US" sz="2400" b="1" dirty="0" smtClean="0">
                <a:solidFill>
                  <a:schemeClr val="accent1"/>
                </a:solidFill>
              </a:rPr>
              <a:t>Pa)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Species-Specific Frequency Range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83" y="1295400"/>
            <a:ext cx="56451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63797" y="10700"/>
            <a:ext cx="60535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</a:rPr>
              <a:t>Clinical Audiogram (</a:t>
            </a:r>
            <a:r>
              <a:rPr lang="en-US" sz="4400" b="1" dirty="0" err="1" smtClean="0">
                <a:solidFill>
                  <a:schemeClr val="accent1"/>
                </a:solidFill>
              </a:rPr>
              <a:t>dB</a:t>
            </a:r>
            <a:r>
              <a:rPr lang="en-US" sz="4400" b="1" baseline="-25000" dirty="0" err="1" smtClean="0">
                <a:solidFill>
                  <a:schemeClr val="accent1"/>
                </a:solidFill>
              </a:rPr>
              <a:t>HL</a:t>
            </a:r>
            <a:r>
              <a:rPr lang="en-US" sz="4400" b="1" dirty="0" smtClean="0">
                <a:solidFill>
                  <a:schemeClr val="accent1"/>
                </a:solidFill>
              </a:rPr>
              <a:t>)</a:t>
            </a:r>
            <a:endParaRPr lang="en-U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1141"/>
            <a:ext cx="5580710" cy="455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1524000"/>
            <a:ext cx="342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dB-HL (Hearing Level) </a:t>
            </a:r>
            <a:r>
              <a:rPr lang="en-US" dirty="0" smtClean="0"/>
              <a:t>uses a different reference level for each test frequency.</a:t>
            </a:r>
          </a:p>
          <a:p>
            <a:endParaRPr lang="en-US" dirty="0"/>
          </a:p>
          <a:p>
            <a:r>
              <a:rPr lang="en-US" dirty="0" smtClean="0"/>
              <a:t>That reference level represents the average threshold (18 </a:t>
            </a:r>
            <a:r>
              <a:rPr lang="en-US" dirty="0" err="1" smtClean="0"/>
              <a:t>yr</a:t>
            </a:r>
            <a:r>
              <a:rPr lang="en-US" dirty="0" smtClean="0"/>
              <a:t>-olds)</a:t>
            </a:r>
          </a:p>
          <a:p>
            <a:r>
              <a:rPr lang="en-US" dirty="0"/>
              <a:t>d</a:t>
            </a:r>
            <a:r>
              <a:rPr lang="en-US" dirty="0" smtClean="0"/>
              <a:t>emonstrated at that frequency.</a:t>
            </a:r>
          </a:p>
          <a:p>
            <a:endParaRPr lang="en-US" dirty="0"/>
          </a:p>
          <a:p>
            <a:r>
              <a:rPr lang="en-US" dirty="0" smtClean="0"/>
              <a:t>Hence, a value of </a:t>
            </a:r>
            <a:r>
              <a:rPr lang="en-US" b="1" dirty="0" smtClean="0">
                <a:solidFill>
                  <a:schemeClr val="accent1"/>
                </a:solidFill>
              </a:rPr>
              <a:t>0 dB-HL </a:t>
            </a:r>
            <a:r>
              <a:rPr lang="en-US" dirty="0" smtClean="0"/>
              <a:t>means “average” hearing level at the frequency under test.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The “decibel” (dB)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91089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accent1"/>
                </a:solidFill>
              </a:rPr>
              <a:t>decibel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is a logarithmic unit used to describe a ratio (i.e., log (x/y))</a:t>
            </a:r>
          </a:p>
          <a:p>
            <a:endParaRPr lang="en-US" sz="2400" dirty="0"/>
          </a:p>
          <a:p>
            <a:r>
              <a:rPr lang="en-US" sz="2400" dirty="0" smtClean="0"/>
              <a:t>In engineering analyses, it is used to normalize “power” measurements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 </a:t>
            </a:r>
            <a:r>
              <a:rPr lang="en-US" sz="2400" b="1" dirty="0" smtClean="0">
                <a:solidFill>
                  <a:schemeClr val="accent1"/>
                </a:solidFill>
              </a:rPr>
              <a:t>known reference </a:t>
            </a:r>
            <a:r>
              <a:rPr lang="en-US" sz="2400" dirty="0" smtClean="0"/>
              <a:t>and then compresses the resulting ratio using </a:t>
            </a:r>
          </a:p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chemeClr val="accent1"/>
                </a:solidFill>
              </a:rPr>
              <a:t>log</a:t>
            </a:r>
            <a:r>
              <a:rPr lang="en-US" sz="2400" b="1" baseline="-25000" dirty="0" smtClean="0">
                <a:solidFill>
                  <a:schemeClr val="accent1"/>
                </a:solidFill>
              </a:rPr>
              <a:t>10</a:t>
            </a:r>
            <a:r>
              <a:rPr lang="en-US" sz="2400" dirty="0" smtClean="0"/>
              <a:t> operation.</a:t>
            </a:r>
          </a:p>
          <a:p>
            <a:endParaRPr lang="en-US" sz="2400" dirty="0"/>
          </a:p>
          <a:p>
            <a:r>
              <a:rPr lang="en-US" sz="2400" dirty="0" smtClean="0"/>
              <a:t>This format is convenient for engineering analyses involving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ide dynamic ranges (when very small and the very large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agnitudes must be considered simultaneously).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3600" b="1" dirty="0" smtClean="0">
                <a:solidFill>
                  <a:schemeClr val="accent1"/>
                </a:solidFill>
              </a:rPr>
              <a:t>dB  =  10 log(Observed Power / Reference)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56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Normal vs. Noise-Induced Hearing Loss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676400"/>
            <a:ext cx="58420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6096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Source</a:t>
            </a:r>
            <a:r>
              <a:rPr lang="en-US" dirty="0" smtClean="0"/>
              <a:t>: http</a:t>
            </a:r>
            <a:r>
              <a:rPr lang="en-US" dirty="0"/>
              <a:t>://mustelid.physiol.ox.ac.uk/drupal/?q=acoustics/clinical_audiograms</a:t>
            </a:r>
          </a:p>
        </p:txBody>
      </p:sp>
    </p:spTree>
    <p:extLst>
      <p:ext uri="{BB962C8B-B14F-4D97-AF65-F5344CB8AC3E}">
        <p14:creationId xmlns:p14="http://schemas.microsoft.com/office/powerpoint/2010/main" val="32981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93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Age-related Hearing Loss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(</a:t>
            </a:r>
            <a:r>
              <a:rPr lang="en-US" b="1" dirty="0" err="1" smtClean="0">
                <a:solidFill>
                  <a:schemeClr val="accent1"/>
                </a:solidFill>
              </a:rPr>
              <a:t>Presbycusis</a:t>
            </a:r>
            <a:r>
              <a:rPr lang="en-US" b="1" dirty="0" smtClean="0">
                <a:solidFill>
                  <a:schemeClr val="accent1"/>
                </a:solidFill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35919"/>
            <a:ext cx="54483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5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Auditory Summation Effect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46760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692"/>
            <a:ext cx="4051300" cy="8947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Loudness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37465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36041" y="76200"/>
            <a:ext cx="4419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psychological magnitude of sound (i.e., “Loudness”) grows at a slower rate than the physical magnitude of the sound stimulus.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Using </a:t>
            </a:r>
            <a:r>
              <a:rPr lang="en-US" sz="2400" u="sng" dirty="0" smtClean="0">
                <a:latin typeface="Arial" pitchFamily="34" charset="0"/>
                <a:cs typeface="Arial" pitchFamily="34" charset="0"/>
              </a:rPr>
              <a:t>magnitude estimation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techniques, S.S. Stevens has quantified this nonlinear relationship as: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 = K * P</a:t>
            </a:r>
            <a:r>
              <a:rPr lang="en-US" sz="3200" b="1" baseline="30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0.67  </a:t>
            </a:r>
            <a:r>
              <a:rPr lang="en-US" sz="32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L=loudness; P=sound pressure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Stevens’ Power Law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; Linear in log-log plot; slope ≈ exponent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Doubling SP yields 60%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loudness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3-fold increase in SP 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2X loudness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Equal Loudness Contours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41" y="1066800"/>
            <a:ext cx="6923088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1555" y="5715000"/>
            <a:ext cx="637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Frequency differentiation is flattened at high amplitudes; Speech and music sounds “tinny” at high loudness levels; Remember change in cochlear nerve tuning at higher intensity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12757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Pitch = f(Frequency)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MEL Scale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4715838" cy="275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12027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Reference unit of perceived PITCH: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      1000 Hz = 1000 </a:t>
            </a:r>
            <a:r>
              <a:rPr lang="en-US" b="1" dirty="0" err="1" smtClean="0">
                <a:solidFill>
                  <a:schemeClr val="accent1"/>
                </a:solidFill>
              </a:rPr>
              <a:t>Mels</a:t>
            </a: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 smtClean="0"/>
              <a:t>Perceived </a:t>
            </a:r>
            <a:r>
              <a:rPr lang="en-US" smtClean="0"/>
              <a:t>pitch increases </a:t>
            </a:r>
            <a:r>
              <a:rPr lang="en-US" dirty="0" smtClean="0"/>
              <a:t>“linearly” with stimulus frequency below 4KHz; but grows at a much slower rate at 4KHz and above.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02" y="2352764"/>
            <a:ext cx="4356398" cy="4356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129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Semi-Log 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5638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Tonal Masking: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Psychophysical Tuning Curves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3592512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676400"/>
            <a:ext cx="48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Fixed </a:t>
            </a:r>
            <a:r>
              <a:rPr lang="en-US" sz="2400" b="1" dirty="0" smtClean="0">
                <a:solidFill>
                  <a:schemeClr val="accent1"/>
                </a:solidFill>
              </a:rPr>
              <a:t>test tone </a:t>
            </a:r>
            <a:r>
              <a:rPr lang="en-US" sz="2400" dirty="0" smtClean="0"/>
              <a:t>(e.g., 1KHz @ +10 dB)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Frequency of </a:t>
            </a:r>
            <a:r>
              <a:rPr lang="en-US" sz="2400" b="1" dirty="0" smtClean="0">
                <a:solidFill>
                  <a:schemeClr val="accent1"/>
                </a:solidFill>
              </a:rPr>
              <a:t>masking tone </a:t>
            </a:r>
            <a:r>
              <a:rPr lang="en-US" sz="2400" dirty="0" smtClean="0"/>
              <a:t>varied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How intense must masking tone be in order to make the test tone </a:t>
            </a:r>
            <a:r>
              <a:rPr lang="en-US" sz="2400" dirty="0" err="1" smtClean="0"/>
              <a:t>indiscriminable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Plot of masking intensity thresholds reveals </a:t>
            </a:r>
            <a:r>
              <a:rPr lang="en-US" sz="2400" b="1" dirty="0" smtClean="0">
                <a:solidFill>
                  <a:schemeClr val="accent1"/>
                </a:solidFill>
              </a:rPr>
              <a:t>frequency tuning </a:t>
            </a:r>
            <a:r>
              <a:rPr lang="en-US" sz="2400" dirty="0" smtClean="0"/>
              <a:t>of underlying auditory processing channel(s)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6096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Masking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2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11995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Multiple “Frequency Channels”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800" b="1" dirty="0" smtClean="0">
                <a:solidFill>
                  <a:schemeClr val="accent1"/>
                </a:solidFill>
              </a:rPr>
              <a:t>Revealed by Masking Curves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9" y="1970088"/>
            <a:ext cx="7586662" cy="435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4278313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582988" cy="248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112330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Noise Masking Curves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4000" b="1" dirty="0" smtClean="0">
                <a:solidFill>
                  <a:schemeClr val="accent1"/>
                </a:solidFill>
              </a:rPr>
              <a:t>Reveal Channel “Bandwidth”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0" y="597244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“Critical Band” of Noise Masking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581400" y="5257800"/>
            <a:ext cx="762000" cy="7146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229600" cy="83820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accent1"/>
                </a:solidFill>
              </a:rPr>
              <a:t>Sound Localization</a:t>
            </a:r>
            <a:endParaRPr lang="en-US" sz="7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200" y="152400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1"/>
                </a:solidFill>
              </a:rPr>
              <a:t>dB</a:t>
            </a:r>
            <a:r>
              <a:rPr lang="en-US" sz="4400" b="1" baseline="-25000" dirty="0" err="1" smtClean="0">
                <a:solidFill>
                  <a:schemeClr val="accent1"/>
                </a:solidFill>
              </a:rPr>
              <a:t>SPL</a:t>
            </a:r>
            <a:endParaRPr lang="en-US" sz="44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219200"/>
            <a:ext cx="8153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transducers (microphones) on sound level meters measure sound </a:t>
            </a:r>
            <a:r>
              <a:rPr lang="en-US" sz="2400" b="1" dirty="0" smtClean="0">
                <a:solidFill>
                  <a:schemeClr val="accent1"/>
                </a:solidFill>
              </a:rPr>
              <a:t>pressure</a:t>
            </a:r>
            <a:r>
              <a:rPr lang="en-US" sz="2400" dirty="0" smtClean="0"/>
              <a:t> (i.e., N/m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or </a:t>
            </a:r>
            <a:r>
              <a:rPr lang="en-US" sz="2400" dirty="0" err="1" smtClean="0"/>
              <a:t>Pascals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 smtClean="0"/>
              <a:t>Pressure needs to be converted to </a:t>
            </a:r>
            <a:r>
              <a:rPr lang="en-US" sz="2400" b="1" dirty="0" smtClean="0">
                <a:solidFill>
                  <a:schemeClr val="accent1"/>
                </a:solidFill>
              </a:rPr>
              <a:t>power</a:t>
            </a:r>
            <a:r>
              <a:rPr lang="en-US" sz="2400" dirty="0" smtClean="0"/>
              <a:t> prior to calculation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the decibel equivalent….i.e., </a:t>
            </a:r>
            <a:r>
              <a:rPr lang="en-US" sz="2400" b="1" dirty="0" smtClean="0">
                <a:solidFill>
                  <a:schemeClr val="accent1"/>
                </a:solidFill>
              </a:rPr>
              <a:t>acoustic power = pressure</a:t>
            </a:r>
            <a:r>
              <a:rPr lang="en-US" sz="24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2400" b="1" baseline="30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4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b="1" baseline="30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smtClean="0"/>
              <a:t>Finally, we need to agree upon a </a:t>
            </a:r>
            <a:r>
              <a:rPr lang="en-US" sz="2400" b="1" dirty="0" smtClean="0">
                <a:solidFill>
                  <a:schemeClr val="accent1"/>
                </a:solidFill>
              </a:rPr>
              <a:t>Reference value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By convention, we use </a:t>
            </a:r>
            <a:r>
              <a:rPr lang="en-US" sz="2400" b="1" dirty="0" smtClean="0">
                <a:solidFill>
                  <a:schemeClr val="accent1"/>
                </a:solidFill>
              </a:rPr>
              <a:t>20 </a:t>
            </a:r>
            <a:r>
              <a:rPr lang="en-US" sz="2400" b="1" dirty="0" err="1" smtClean="0">
                <a:solidFill>
                  <a:schemeClr val="accent1"/>
                </a:solidFill>
              </a:rPr>
              <a:t>microPa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(i.e., the hearing threshold)</a:t>
            </a:r>
          </a:p>
          <a:p>
            <a:endParaRPr lang="en-US" sz="2400" dirty="0"/>
          </a:p>
          <a:p>
            <a:r>
              <a:rPr lang="en-US" sz="2400" dirty="0" smtClean="0"/>
              <a:t>Thus:</a:t>
            </a:r>
          </a:p>
          <a:p>
            <a:r>
              <a:rPr lang="en-US" sz="2400" dirty="0" smtClean="0"/>
              <a:t>dB = 10 log (Observed Pressure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/ 20 microPa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However……..</a:t>
            </a:r>
          </a:p>
        </p:txBody>
      </p:sp>
    </p:spTree>
    <p:extLst>
      <p:ext uri="{BB962C8B-B14F-4D97-AF65-F5344CB8AC3E}">
        <p14:creationId xmlns:p14="http://schemas.microsoft.com/office/powerpoint/2010/main" val="11061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261"/>
            <a:ext cx="8229600" cy="8382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Localization Accuracy vs. Frequency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23080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59436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Signature of a dual-mechanism process?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260"/>
            <a:ext cx="8229600" cy="188274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Localization Accuracy vs. Frequency: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Low </a:t>
            </a:r>
            <a:r>
              <a:rPr lang="en-US" sz="2400" b="1" dirty="0" err="1" smtClean="0">
                <a:solidFill>
                  <a:schemeClr val="accent1"/>
                </a:solidFill>
              </a:rPr>
              <a:t>Freq</a:t>
            </a:r>
            <a:r>
              <a:rPr lang="en-US" sz="2400" b="1" dirty="0" smtClean="0">
                <a:solidFill>
                  <a:schemeClr val="accent1"/>
                </a:solidFill>
              </a:rPr>
              <a:t> – </a:t>
            </a:r>
            <a:r>
              <a:rPr lang="en-US" sz="2400" b="1" dirty="0" err="1" smtClean="0">
                <a:solidFill>
                  <a:schemeClr val="accent1"/>
                </a:solidFill>
              </a:rPr>
              <a:t>Interaural</a:t>
            </a:r>
            <a:r>
              <a:rPr lang="en-US" sz="2400" b="1" dirty="0" smtClean="0">
                <a:solidFill>
                  <a:schemeClr val="accent1"/>
                </a:solidFill>
              </a:rPr>
              <a:t> Time Difference</a:t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High </a:t>
            </a:r>
            <a:r>
              <a:rPr lang="en-US" sz="2400" b="1" dirty="0" err="1" smtClean="0">
                <a:solidFill>
                  <a:schemeClr val="accent1"/>
                </a:solidFill>
              </a:rPr>
              <a:t>Freq</a:t>
            </a:r>
            <a:r>
              <a:rPr lang="en-US" sz="2400" b="1" dirty="0" smtClean="0">
                <a:solidFill>
                  <a:schemeClr val="accent1"/>
                </a:solidFill>
              </a:rPr>
              <a:t> – </a:t>
            </a:r>
            <a:r>
              <a:rPr lang="en-US" sz="2400" b="1" dirty="0" err="1" smtClean="0">
                <a:solidFill>
                  <a:schemeClr val="accent1"/>
                </a:solidFill>
              </a:rPr>
              <a:t>Interaural</a:t>
            </a:r>
            <a:r>
              <a:rPr lang="en-US" sz="2400" b="1" dirty="0" smtClean="0">
                <a:solidFill>
                  <a:schemeClr val="accent1"/>
                </a:solidFill>
              </a:rPr>
              <a:t> Intensity Difference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23698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56510" y="2819400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chemeClr val="accent1"/>
                </a:solidFill>
              </a:rPr>
              <a:t>Δ</a:t>
            </a:r>
            <a:r>
              <a:rPr lang="en-US" sz="4400" b="1" dirty="0">
                <a:solidFill>
                  <a:schemeClr val="accent1"/>
                </a:solidFill>
                <a:latin typeface="Courier New" pitchFamily="49" charset="0"/>
              </a:rPr>
              <a:t>I</a:t>
            </a:r>
            <a:endParaRPr lang="en-US" sz="4400" dirty="0">
              <a:latin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895600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="1" dirty="0" smtClean="0">
                <a:solidFill>
                  <a:schemeClr val="accent1"/>
                </a:solidFill>
              </a:rPr>
              <a:t>Δ</a:t>
            </a:r>
            <a:r>
              <a:rPr lang="en-US" sz="3600" b="1" dirty="0" smtClean="0">
                <a:solidFill>
                  <a:schemeClr val="accent1"/>
                </a:solidFill>
                <a:latin typeface="Courier New" pitchFamily="49" charset="0"/>
              </a:rPr>
              <a:t>T</a:t>
            </a:r>
            <a:endParaRPr lang="en-US" sz="3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“</a:t>
            </a:r>
            <a:r>
              <a:rPr lang="en-US" b="1" dirty="0" err="1" smtClean="0">
                <a:solidFill>
                  <a:schemeClr val="accent1"/>
                </a:solidFill>
              </a:rPr>
              <a:t>Diotic</a:t>
            </a:r>
            <a:r>
              <a:rPr lang="en-US" b="1" dirty="0" smtClean="0">
                <a:solidFill>
                  <a:schemeClr val="accent1"/>
                </a:solidFill>
              </a:rPr>
              <a:t>” vs. “Dichotic” Stimulation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304925"/>
            <a:ext cx="60198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119950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Sound Shadowing</a:t>
            </a:r>
            <a:br>
              <a:rPr lang="en-US" sz="4800" b="1" dirty="0" smtClean="0">
                <a:solidFill>
                  <a:schemeClr val="accent1"/>
                </a:solidFill>
              </a:rPr>
            </a:br>
            <a:r>
              <a:rPr lang="en-US" sz="4000" b="1" dirty="0" smtClean="0">
                <a:solidFill>
                  <a:schemeClr val="accent1"/>
                </a:solidFill>
              </a:rPr>
              <a:t>(</a:t>
            </a:r>
            <a:r>
              <a:rPr lang="en-US" sz="4000" b="1" dirty="0" err="1" smtClean="0">
                <a:solidFill>
                  <a:schemeClr val="accent1"/>
                </a:solidFill>
              </a:rPr>
              <a:t>Interaural</a:t>
            </a:r>
            <a:r>
              <a:rPr lang="en-US" sz="4000" b="1" dirty="0" smtClean="0">
                <a:solidFill>
                  <a:schemeClr val="accent1"/>
                </a:solidFill>
              </a:rPr>
              <a:t> Intensity Difference –IID)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14487"/>
            <a:ext cx="4094163" cy="501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1752600"/>
            <a:ext cx="381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High-frequency sound waves are “blocked” by the human head and cast a “shadow” at the far ear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(Strong IID cue)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Low-frequency sound waves wrap easily around the head and cast little or no sound shadow </a:t>
            </a:r>
            <a:r>
              <a:rPr lang="en-US" sz="2400" b="1" dirty="0" smtClean="0">
                <a:solidFill>
                  <a:schemeClr val="accent1"/>
                </a:solidFill>
              </a:rPr>
              <a:t>(Weak IID Cue)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3849" y="5935598"/>
            <a:ext cx="91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solidFill>
                  <a:schemeClr val="accent1"/>
                </a:solidFill>
              </a:rPr>
              <a:t>Δ</a:t>
            </a:r>
            <a:r>
              <a:rPr lang="en-US" sz="4400" b="1" dirty="0">
                <a:solidFill>
                  <a:schemeClr val="accent1"/>
                </a:solidFill>
                <a:latin typeface="Courier New" pitchFamily="49" charset="0"/>
              </a:rPr>
              <a:t>I</a:t>
            </a:r>
            <a:endParaRPr lang="en-US" sz="4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IID = f(Location, Frequency)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669212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Up Arrow 4"/>
          <p:cNvSpPr/>
          <p:nvPr/>
        </p:nvSpPr>
        <p:spPr>
          <a:xfrm>
            <a:off x="1371600" y="5510212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4800600" y="5807074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8229600" y="5518149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5807074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Straight</a:t>
            </a:r>
          </a:p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Ahead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8550" y="6099423"/>
            <a:ext cx="2552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Right Ear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(Perpendicular)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0" y="5791200"/>
            <a:ext cx="152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Straight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Behind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429000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chemeClr val="accent1"/>
                </a:solidFill>
              </a:rPr>
              <a:t>Δ</a:t>
            </a:r>
            <a:r>
              <a:rPr lang="en-US" sz="3200" b="1" dirty="0">
                <a:solidFill>
                  <a:schemeClr val="accent1"/>
                </a:solidFill>
                <a:latin typeface="Courier New" pitchFamily="49" charset="0"/>
              </a:rPr>
              <a:t>I</a:t>
            </a:r>
            <a:endParaRPr lang="en-US" sz="32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2"/>
            <a:ext cx="8229600" cy="838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ITD versus Location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17315"/>
            <a:ext cx="64897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 Arrow 3"/>
          <p:cNvSpPr/>
          <p:nvPr/>
        </p:nvSpPr>
        <p:spPr>
          <a:xfrm>
            <a:off x="2133600" y="5562600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4876800" y="5799137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7696200" y="5578475"/>
            <a:ext cx="228600" cy="2889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76400" y="5867400"/>
            <a:ext cx="106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Straight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Ahead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4071135" y="6121924"/>
            <a:ext cx="1796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Right Ear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(Perpendicular)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800" y="5867400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Straight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Behind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3119836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="1" dirty="0" smtClean="0">
                <a:solidFill>
                  <a:schemeClr val="accent1"/>
                </a:solidFill>
              </a:rPr>
              <a:t>Δ</a:t>
            </a:r>
            <a:r>
              <a:rPr lang="en-US" sz="3600" b="1" dirty="0" smtClean="0">
                <a:solidFill>
                  <a:schemeClr val="accent1"/>
                </a:solidFill>
                <a:latin typeface="Courier New" pitchFamily="49" charset="0"/>
              </a:rPr>
              <a:t>T</a:t>
            </a:r>
            <a:endParaRPr lang="en-US" sz="36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24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Straight Ahead vs. Straight Behind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Relatively good localization performance despite same IID and ITD levels (i.e., zeros)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Differential sound distortion (“coloration”) introduced by interaction with pinna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Modifying shape of pinna causes immediate reduction in localization accuracy (Hoffman, et al., 1998)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Listening through the ears of another yields “ahead” vs. “behind” confusion (chance performance)</a:t>
            </a:r>
          </a:p>
        </p:txBody>
      </p:sp>
    </p:spTree>
    <p:extLst>
      <p:ext uri="{BB962C8B-B14F-4D97-AF65-F5344CB8AC3E}">
        <p14:creationId xmlns:p14="http://schemas.microsoft.com/office/powerpoint/2010/main" val="3055075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Modifying the Pinna Transfer Function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100" dirty="0" smtClean="0"/>
              <a:t>(Hoffman, et al., 1998</a:t>
            </a:r>
            <a:r>
              <a:rPr lang="en-US" sz="3100" dirty="0" smtClean="0"/>
              <a:t>)          </a:t>
            </a:r>
            <a:r>
              <a:rPr lang="en-US" sz="3100" b="1" dirty="0" err="1" smtClean="0">
                <a:solidFill>
                  <a:srgbClr val="00B050"/>
                </a:solidFill>
              </a:rPr>
              <a:t>Earprints</a:t>
            </a:r>
            <a:r>
              <a:rPr lang="en-US" sz="3100" b="1" dirty="0" smtClean="0">
                <a:solidFill>
                  <a:srgbClr val="00B050"/>
                </a:solidFill>
              </a:rPr>
              <a:t>?</a:t>
            </a:r>
            <a:endParaRPr lang="en-US" sz="3100" b="1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496175" cy="57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259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398"/>
            <a:ext cx="8229600" cy="180140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Cross-Section of a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Head-Related Transfer </a:t>
            </a:r>
            <a:r>
              <a:rPr lang="en-US" b="1" dirty="0" smtClean="0">
                <a:solidFill>
                  <a:schemeClr val="accent1"/>
                </a:solidFill>
              </a:rPr>
              <a:t>Function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100" dirty="0" smtClean="0"/>
              <a:t>(Spectral Coloration by Head, Torso &amp; Pinnae)</a:t>
            </a:r>
            <a:endParaRPr lang="en-US" sz="3100" dirty="0"/>
          </a:p>
        </p:txBody>
      </p:sp>
      <p:pic>
        <p:nvPicPr>
          <p:cNvPr id="1026" name="Picture 2" descr="http://www.ausim3d.com/about/images/image00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588287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164812"/>
            <a:ext cx="3372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accent1"/>
                </a:solidFill>
              </a:rPr>
              <a:t>dB</a:t>
            </a:r>
            <a:r>
              <a:rPr lang="en-US" sz="3200" b="1" baseline="-25000" dirty="0" err="1" smtClean="0">
                <a:solidFill>
                  <a:schemeClr val="accent1"/>
                </a:solidFill>
              </a:rPr>
              <a:t>SPL</a:t>
            </a:r>
            <a:r>
              <a:rPr lang="en-US" sz="3200" b="1" baseline="-25000" dirty="0" smtClean="0">
                <a:solidFill>
                  <a:schemeClr val="accent1"/>
                </a:solidFill>
              </a:rPr>
              <a:t>   </a:t>
            </a:r>
            <a:r>
              <a:rPr lang="en-US" sz="3200" b="1" dirty="0" smtClean="0">
                <a:solidFill>
                  <a:schemeClr val="accent1"/>
                </a:solidFill>
              </a:rPr>
              <a:t>(continued)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95400"/>
            <a:ext cx="8763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Prior to the advent of hand-held calculators and computers</a:t>
            </a:r>
          </a:p>
          <a:p>
            <a:r>
              <a:rPr lang="en-US" sz="2400" dirty="0" smtClean="0"/>
              <a:t>(circa 1970), performing a squaring operation was </a:t>
            </a:r>
            <a:r>
              <a:rPr lang="en-US" sz="2400" u="sng" dirty="0" smtClean="0"/>
              <a:t>computationally expensive </a:t>
            </a:r>
            <a:r>
              <a:rPr lang="en-US" sz="2400" dirty="0" smtClean="0"/>
              <a:t>and prone to error.</a:t>
            </a:r>
          </a:p>
          <a:p>
            <a:endParaRPr lang="en-US" sz="2400" dirty="0"/>
          </a:p>
          <a:p>
            <a:r>
              <a:rPr lang="en-US" sz="2400" dirty="0" smtClean="0"/>
              <a:t>To reduce computational demands, </a:t>
            </a:r>
            <a:r>
              <a:rPr lang="en-US" sz="2400" u="sng" dirty="0" smtClean="0"/>
              <a:t>hearing science </a:t>
            </a:r>
            <a:r>
              <a:rPr lang="en-US" sz="2400" dirty="0" smtClean="0"/>
              <a:t>adopted a somewhat confusing convention in the specification of the</a:t>
            </a:r>
          </a:p>
          <a:p>
            <a:r>
              <a:rPr lang="en-US" sz="2400" b="1" dirty="0" err="1" smtClean="0">
                <a:solidFill>
                  <a:schemeClr val="accent1"/>
                </a:solidFill>
              </a:rPr>
              <a:t>dB</a:t>
            </a:r>
            <a:r>
              <a:rPr lang="en-US" sz="2400" b="1" baseline="-25000" dirty="0" err="1" smtClean="0">
                <a:solidFill>
                  <a:schemeClr val="accent1"/>
                </a:solidFill>
              </a:rPr>
              <a:t>SPL</a:t>
            </a:r>
            <a:r>
              <a:rPr lang="en-US" sz="2400" dirty="0" smtClean="0"/>
              <a:t> unit: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800" b="1" dirty="0" err="1" smtClean="0">
                <a:solidFill>
                  <a:schemeClr val="accent1"/>
                </a:solidFill>
              </a:rPr>
              <a:t>dB</a:t>
            </a:r>
            <a:r>
              <a:rPr lang="en-US" sz="2800" b="1" baseline="-25000" dirty="0" err="1" smtClean="0">
                <a:solidFill>
                  <a:schemeClr val="accent1"/>
                </a:solidFill>
              </a:rPr>
              <a:t>SPL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accent1"/>
                </a:solidFill>
              </a:rPr>
              <a:t>= 20 log (Observed Sound Pressure / 20 </a:t>
            </a:r>
            <a:r>
              <a:rPr lang="en-US" sz="2800" b="1" dirty="0" err="1" smtClean="0">
                <a:solidFill>
                  <a:schemeClr val="accent1"/>
                </a:solidFill>
              </a:rPr>
              <a:t>microPa</a:t>
            </a:r>
            <a:r>
              <a:rPr lang="en-US" sz="2800" b="1" dirty="0" smtClean="0">
                <a:solidFill>
                  <a:schemeClr val="accent1"/>
                </a:solidFill>
              </a:rPr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+6 </a:t>
            </a:r>
            <a:r>
              <a:rPr lang="en-US" sz="2400" b="1" dirty="0" err="1" smtClean="0"/>
              <a:t>dB</a:t>
            </a:r>
            <a:r>
              <a:rPr lang="en-US" sz="2400" b="1" baseline="-25000" dirty="0" err="1" smtClean="0"/>
              <a:t>SPL</a:t>
            </a:r>
            <a:r>
              <a:rPr lang="en-US" sz="2400" dirty="0" smtClean="0"/>
              <a:t> = doubling sound pressure     +20 </a:t>
            </a:r>
            <a:r>
              <a:rPr lang="en-US" sz="2400" b="1" dirty="0" err="1" smtClean="0"/>
              <a:t>dB</a:t>
            </a:r>
            <a:r>
              <a:rPr lang="en-US" sz="2400" b="1" baseline="-25000" dirty="0" err="1" smtClean="0"/>
              <a:t>SPL</a:t>
            </a:r>
            <a:r>
              <a:rPr lang="en-US" sz="2400" dirty="0" smtClean="0"/>
              <a:t> = 10x pressure</a:t>
            </a:r>
          </a:p>
          <a:p>
            <a:r>
              <a:rPr lang="en-US" sz="2400" dirty="0" smtClean="0"/>
              <a:t>-6 </a:t>
            </a:r>
            <a:r>
              <a:rPr lang="en-US" sz="2400" b="1" dirty="0" err="1" smtClean="0"/>
              <a:t>dB</a:t>
            </a:r>
            <a:r>
              <a:rPr lang="en-US" sz="2400" b="1" baseline="-25000" dirty="0" err="1" smtClean="0"/>
              <a:t>SPL</a:t>
            </a:r>
            <a:r>
              <a:rPr lang="en-US" sz="2400" dirty="0" smtClean="0"/>
              <a:t> = ½ sound pressure                    -20 </a:t>
            </a:r>
            <a:r>
              <a:rPr lang="en-US" sz="2400" b="1" dirty="0" err="1" smtClean="0"/>
              <a:t>dB</a:t>
            </a:r>
            <a:r>
              <a:rPr lang="en-US" sz="2400" b="1" baseline="-25000" dirty="0" err="1" smtClean="0"/>
              <a:t>SPL</a:t>
            </a:r>
            <a:r>
              <a:rPr lang="en-US" sz="2400" dirty="0" smtClean="0"/>
              <a:t> = 1/10 pressure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47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Some Typical Sound Amplitude Values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123156"/>
            <a:ext cx="8458200" cy="461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8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398"/>
            <a:ext cx="8229600" cy="887002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More about those pesky decibels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586740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JND</a:t>
            </a:r>
            <a:r>
              <a:rPr lang="en-US" dirty="0" smtClean="0"/>
              <a:t> for sound intensity is about 1 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SPL</a:t>
            </a:r>
            <a:r>
              <a:rPr lang="en-US" baseline="-25000" dirty="0" smtClean="0"/>
              <a:t> </a:t>
            </a:r>
            <a:r>
              <a:rPr lang="en-US" dirty="0" smtClean="0"/>
              <a:t>for most of normal range of hearing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What does 0 </a:t>
            </a:r>
            <a:r>
              <a:rPr lang="en-US" b="1" dirty="0" err="1" smtClean="0">
                <a:solidFill>
                  <a:schemeClr val="accent1"/>
                </a:solidFill>
              </a:rPr>
              <a:t>dB</a:t>
            </a:r>
            <a:r>
              <a:rPr lang="en-US" b="1" baseline="-25000" dirty="0" err="1" smtClean="0">
                <a:solidFill>
                  <a:schemeClr val="accent1"/>
                </a:solidFill>
              </a:rPr>
              <a:t>SPL</a:t>
            </a:r>
            <a:r>
              <a:rPr lang="en-US" b="1" dirty="0" smtClean="0">
                <a:solidFill>
                  <a:schemeClr val="accent1"/>
                </a:solidFill>
              </a:rPr>
              <a:t> mean?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dirty="0" smtClean="0"/>
              <a:t>    </a:t>
            </a:r>
            <a:r>
              <a:rPr lang="en-US" u="sng" dirty="0" smtClean="0"/>
              <a:t>Hint</a:t>
            </a:r>
            <a:r>
              <a:rPr lang="en-US" dirty="0" smtClean="0"/>
              <a:t>: 20 log (20 </a:t>
            </a:r>
            <a:r>
              <a:rPr lang="en-US" dirty="0" err="1" smtClean="0"/>
              <a:t>microPa</a:t>
            </a:r>
            <a:r>
              <a:rPr lang="en-US" dirty="0" smtClean="0"/>
              <a:t>/20 </a:t>
            </a:r>
            <a:r>
              <a:rPr lang="en-US" dirty="0" err="1" smtClean="0"/>
              <a:t>microPA</a:t>
            </a:r>
            <a:r>
              <a:rPr lang="en-US" dirty="0" smtClean="0"/>
              <a:t>) = 0 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SPL</a:t>
            </a:r>
            <a:endParaRPr lang="en-US" dirty="0"/>
          </a:p>
          <a:p>
            <a:r>
              <a:rPr lang="en-US" dirty="0" smtClean="0"/>
              <a:t>If one machine emits 80 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SPL</a:t>
            </a:r>
            <a:r>
              <a:rPr lang="en-US" dirty="0" smtClean="0"/>
              <a:t> then how much sound amplitude would be expected from two machines side-by-side?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2 x 80 = 160 </a:t>
            </a:r>
            <a:r>
              <a:rPr lang="en-US" sz="2800" dirty="0" err="1" smtClean="0"/>
              <a:t>dB</a:t>
            </a:r>
            <a:r>
              <a:rPr lang="en-US" sz="2800" baseline="-25000" dirty="0" err="1" smtClean="0"/>
              <a:t>SPL</a:t>
            </a:r>
            <a:r>
              <a:rPr lang="en-US" sz="2800" dirty="0" smtClean="0"/>
              <a:t> ???  (That’s pretty intense)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Convert from </a:t>
            </a:r>
            <a:r>
              <a:rPr lang="en-US" sz="2800" dirty="0" err="1" smtClean="0"/>
              <a:t>dB</a:t>
            </a:r>
            <a:r>
              <a:rPr lang="en-US" sz="2800" baseline="-25000" dirty="0" err="1" smtClean="0"/>
              <a:t>SPL</a:t>
            </a:r>
            <a:r>
              <a:rPr lang="en-US" sz="2800" dirty="0" smtClean="0"/>
              <a:t> back to raw pressure, sum </a:t>
            </a:r>
            <a:br>
              <a:rPr lang="en-US" sz="2800" dirty="0" smtClean="0"/>
            </a:br>
            <a:r>
              <a:rPr lang="en-US" sz="2800" dirty="0" smtClean="0"/>
              <a:t>	the pressures, then convert sum to </a:t>
            </a:r>
            <a:r>
              <a:rPr lang="en-US" sz="2800" dirty="0" err="1" smtClean="0"/>
              <a:t>dB</a:t>
            </a:r>
            <a:r>
              <a:rPr lang="en-US" sz="2800" baseline="-25000" dirty="0" err="1" smtClean="0"/>
              <a:t>SPL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		80 </a:t>
            </a:r>
            <a:r>
              <a:rPr lang="en-US" sz="2800" dirty="0" err="1" smtClean="0"/>
              <a:t>dB</a:t>
            </a:r>
            <a:r>
              <a:rPr lang="en-US" sz="2800" baseline="-25000" dirty="0" err="1" smtClean="0"/>
              <a:t>SPL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antiLog</a:t>
            </a:r>
            <a:r>
              <a:rPr lang="en-US" sz="2800" dirty="0" smtClean="0">
                <a:sym typeface="Wingdings" pitchFamily="2" charset="2"/>
              </a:rPr>
              <a:t>(80/20)  10,000</a:t>
            </a:r>
          </a:p>
          <a:p>
            <a:pPr marL="0" indent="0">
              <a:buNone/>
            </a:pPr>
            <a:r>
              <a:rPr lang="en-US" sz="2800" dirty="0">
                <a:sym typeface="Wingdings" pitchFamily="2" charset="2"/>
              </a:rPr>
              <a:t>	</a:t>
            </a:r>
            <a:r>
              <a:rPr lang="en-US" sz="2800" dirty="0" smtClean="0">
                <a:sym typeface="Wingdings" pitchFamily="2" charset="2"/>
              </a:rPr>
              <a:t>	20 log (10,000+10,000) = 86 </a:t>
            </a:r>
            <a:r>
              <a:rPr lang="en-US" sz="2800" dirty="0" err="1" smtClean="0"/>
              <a:t>dB</a:t>
            </a:r>
            <a:r>
              <a:rPr lang="en-US" sz="2800" baseline="-25000" dirty="0" err="1" smtClean="0"/>
              <a:t>SPL</a:t>
            </a:r>
            <a:r>
              <a:rPr lang="en-US" sz="2800" dirty="0" smtClean="0">
                <a:sym typeface="Wingdings" pitchFamily="2" charset="2"/>
              </a:rPr>
              <a:t> (approx.)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62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Inverse-Square Law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746625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40386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Area of sphere = 4</a:t>
            </a:r>
            <a:r>
              <a:rPr lang="el-GR" sz="2800" b="1" dirty="0" smtClean="0">
                <a:solidFill>
                  <a:schemeClr val="accent1"/>
                </a:solidFill>
              </a:rPr>
              <a:t>π</a:t>
            </a:r>
            <a:r>
              <a:rPr lang="en-US" sz="2800" b="1" dirty="0" smtClean="0">
                <a:solidFill>
                  <a:schemeClr val="accent1"/>
                </a:solidFill>
              </a:rPr>
              <a:t>r</a:t>
            </a:r>
            <a:r>
              <a:rPr lang="en-US" sz="2800" b="1" baseline="30000" dirty="0" smtClean="0">
                <a:solidFill>
                  <a:schemeClr val="accent1"/>
                </a:solidFill>
              </a:rPr>
              <a:t>2</a:t>
            </a:r>
            <a:endParaRPr lang="en-US" sz="2800" b="1" baseline="30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13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1353</Words>
  <Application>Microsoft Office PowerPoint</Application>
  <PresentationFormat>On-screen Show (4:3)</PresentationFormat>
  <Paragraphs>252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Sound and Hearing</vt:lpstr>
      <vt:lpstr>Nature of the Sound Stimulus</vt:lpstr>
      <vt:lpstr>Sound Wave: Amplitude and Frequency (Hz)</vt:lpstr>
      <vt:lpstr>The “decibel” (dB)</vt:lpstr>
      <vt:lpstr>PowerPoint Presentation</vt:lpstr>
      <vt:lpstr>PowerPoint Presentation</vt:lpstr>
      <vt:lpstr>Some Typical Sound Amplitude Values</vt:lpstr>
      <vt:lpstr>More about those pesky decibels</vt:lpstr>
      <vt:lpstr>Inverse-Square Law</vt:lpstr>
      <vt:lpstr>A “Better” Sound Amplitude Table?</vt:lpstr>
      <vt:lpstr>Most Sound Stimuli are Complex</vt:lpstr>
      <vt:lpstr>Complex Sound = Sum of Sines (Fourier Theorem Revisited)</vt:lpstr>
      <vt:lpstr>Speed of Sound</vt:lpstr>
      <vt:lpstr>Gross Anatomy of the Ear</vt:lpstr>
      <vt:lpstr>Flow of Acoustic Energy (The “Impedance Problem”)</vt:lpstr>
      <vt:lpstr>The “Impedance Problem”</vt:lpstr>
      <vt:lpstr>The Cochlea</vt:lpstr>
      <vt:lpstr>The Organ of Corti</vt:lpstr>
      <vt:lpstr>Auditory Transduction</vt:lpstr>
      <vt:lpstr>Photomicrograph: Sensory Hair Cells</vt:lpstr>
      <vt:lpstr>Basilar Membrane Response to Pure Tone Stimulus</vt:lpstr>
      <vt:lpstr>Basilar Membrane Modulation Effects upon Sensory Hair Cells</vt:lpstr>
      <vt:lpstr>IHC Stereocilia “Tip Links”</vt:lpstr>
      <vt:lpstr>Innervation of IHCs/OHCs</vt:lpstr>
      <vt:lpstr>Amplitude Coding (“Divide and Conquer”)</vt:lpstr>
      <vt:lpstr>Asymmetrical Frequency Tuning of Cochlear Nerve Fiber “Thresholds”</vt:lpstr>
      <vt:lpstr>Tuning Specificity of Cochlear Nerve Fibers “Broadens” with Increased Intensity</vt:lpstr>
      <vt:lpstr>Ascending Pathways</vt:lpstr>
      <vt:lpstr>Tonotopic Organization of Primary Auditory Cortex (A1)</vt:lpstr>
      <vt:lpstr>Auditory Frequency Coding</vt:lpstr>
      <vt:lpstr>Frequency Mechanism versus Place Mechanism</vt:lpstr>
      <vt:lpstr>Frequency Theory (Rutherford)</vt:lpstr>
      <vt:lpstr>von Békésy Place Theory:  Focus on Basilar Membrane Dynamics</vt:lpstr>
      <vt:lpstr>The Simple Beginnings for von Békésy’s Nobel Prize</vt:lpstr>
      <vt:lpstr>Von Békésy’s “Place Mechanism” as Biological Fourier Analyzer</vt:lpstr>
      <vt:lpstr>Functional Aspects of Hearing</vt:lpstr>
      <vt:lpstr>Minimum Audibility Curve</vt:lpstr>
      <vt:lpstr>Species-Specific Frequency Range</vt:lpstr>
      <vt:lpstr>PowerPoint Presentation</vt:lpstr>
      <vt:lpstr>Normal vs. Noise-Induced Hearing Loss</vt:lpstr>
      <vt:lpstr>Age-related Hearing Loss (Presbycusis)</vt:lpstr>
      <vt:lpstr>Auditory Summation Effect</vt:lpstr>
      <vt:lpstr>Loudness</vt:lpstr>
      <vt:lpstr>Equal Loudness Contours</vt:lpstr>
      <vt:lpstr>Pitch = f(Frequency) MEL Scale</vt:lpstr>
      <vt:lpstr>Tonal Masking: Psychophysical Tuning Curves</vt:lpstr>
      <vt:lpstr>Multiple “Frequency Channels” Revealed by Masking Curves</vt:lpstr>
      <vt:lpstr>Noise Masking Curves Reveal Channel “Bandwidth”</vt:lpstr>
      <vt:lpstr>Sound Localization</vt:lpstr>
      <vt:lpstr>Localization Accuracy vs. Frequency</vt:lpstr>
      <vt:lpstr>Localization Accuracy vs. Frequency: Low Freq – Interaural Time Difference High Freq – Interaural Intensity Difference</vt:lpstr>
      <vt:lpstr>“Diotic” vs. “Dichotic” Stimulation</vt:lpstr>
      <vt:lpstr>Sound Shadowing (Interaural Intensity Difference –IID)</vt:lpstr>
      <vt:lpstr>IID = f(Location, Frequency)</vt:lpstr>
      <vt:lpstr>ITD versus Location</vt:lpstr>
      <vt:lpstr>Straight Ahead vs. Straight Behind</vt:lpstr>
      <vt:lpstr>Modifying the Pinna Transfer Function (Hoffman, et al., 1998)          Earprints?</vt:lpstr>
      <vt:lpstr>Cross-Section of a Head-Related Transfer Function (Spectral Coloration by Head, Torso &amp; Pinnae)</vt:lpstr>
    </vt:vector>
  </TitlesOfParts>
  <Company>USD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and Hearing</dc:title>
  <dc:creator>Schieber, Frank</dc:creator>
  <cp:lastModifiedBy>Schieber, Frank</cp:lastModifiedBy>
  <cp:revision>104</cp:revision>
  <dcterms:created xsi:type="dcterms:W3CDTF">2012-11-05T16:28:00Z</dcterms:created>
  <dcterms:modified xsi:type="dcterms:W3CDTF">2012-11-14T21:02:24Z</dcterms:modified>
</cp:coreProperties>
</file>